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6"/>
  </p:notesMasterIdLst>
  <p:sldIdLst>
    <p:sldId id="256" r:id="rId2"/>
    <p:sldId id="257" r:id="rId3"/>
    <p:sldId id="263" r:id="rId4"/>
    <p:sldId id="262" r:id="rId5"/>
    <p:sldId id="274" r:id="rId6"/>
    <p:sldId id="275" r:id="rId7"/>
    <p:sldId id="265" r:id="rId8"/>
    <p:sldId id="266" r:id="rId9"/>
    <p:sldId id="267" r:id="rId10"/>
    <p:sldId id="276" r:id="rId11"/>
    <p:sldId id="277" r:id="rId12"/>
    <p:sldId id="278" r:id="rId13"/>
    <p:sldId id="279" r:id="rId14"/>
    <p:sldId id="273" r:id="rId15"/>
  </p:sldIdLst>
  <p:sldSz cx="9144000" cy="5143500" type="screen16x9"/>
  <p:notesSz cx="6858000" cy="9144000"/>
  <p:embeddedFontLst>
    <p:embeddedFont>
      <p:font typeface="Montserrat" charset="0"/>
      <p:regular r:id="rId17"/>
      <p:bold r:id="rId18"/>
      <p:italic r:id="rId19"/>
      <p:boldItalic r:id="rId20"/>
    </p:embeddedFont>
    <p:embeddedFont>
      <p:font typeface="Montserrat Medium" charset="0"/>
      <p:regular r:id="rId21"/>
      <p:bold r:id="rId22"/>
      <p:italic r:id="rId23"/>
      <p:boldItalic r:id="rId24"/>
    </p:embeddedFont>
    <p:embeddedFont>
      <p:font typeface="M PLUS Rounded 1c" charset="-128"/>
      <p:regular r:id="rId25"/>
      <p:bold r:id="rId26"/>
    </p:embeddedFont>
    <p:embeddedFont>
      <p:font typeface="Lato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D0DBABF-E0DC-416B-A4C8-7F02B99FF670}">
          <p14:sldIdLst>
            <p14:sldId id="256"/>
            <p14:sldId id="257"/>
            <p14:sldId id="263"/>
            <p14:sldId id="262"/>
            <p14:sldId id="274"/>
            <p14:sldId id="275"/>
          </p14:sldIdLst>
        </p14:section>
        <p14:section name="Untitled Section" id="{953B61D4-DE46-462D-AA58-96E21753C29B}">
          <p14:sldIdLst>
            <p14:sldId id="265"/>
            <p14:sldId id="266"/>
            <p14:sldId id="267"/>
            <p14:sldId id="276"/>
            <p14:sldId id="277"/>
            <p14:sldId id="278"/>
            <p14:sldId id="279"/>
            <p14:sldId id="27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710"/>
  </p:normalViewPr>
  <p:slideViewPr>
    <p:cSldViewPr snapToGrid="0">
      <p:cViewPr>
        <p:scale>
          <a:sx n="86" d="100"/>
          <a:sy n="86" d="100"/>
        </p:scale>
        <p:origin x="-936" y="-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58914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22915e699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22915e699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22915e69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22915e69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22915e699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22915e699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ae9a8a59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ae9a8a59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5ae9a8a59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5ae9a8a59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5ae9a8a59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5ae9a8a59_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75" y="13957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 smtClean="0">
                <a:latin typeface="M PLUS Rounded 1c"/>
                <a:ea typeface="M PLUS Rounded 1c"/>
                <a:cs typeface="M PLUS Rounded 1c"/>
                <a:sym typeface="M PLUS Rounded 1c"/>
              </a:rPr>
              <a:t>EMOTION BASED MUSIC PLAYBACK SYSTEM</a:t>
            </a:r>
            <a:endParaRPr sz="3000" b="1" dirty="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373275" y="2614800"/>
            <a:ext cx="4181400" cy="21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Project </a:t>
            </a:r>
            <a:r>
              <a:rPr lang="en-GB" sz="1400" dirty="0">
                <a:latin typeface="Montserrat Medium"/>
                <a:ea typeface="Montserrat Medium"/>
                <a:cs typeface="Montserrat Medium"/>
                <a:sym typeface="Montserrat Medium"/>
              </a:rPr>
              <a:t>Guide - </a:t>
            </a:r>
            <a:r>
              <a:rPr lang="en-GB" sz="1400" dirty="0" err="1">
                <a:latin typeface="Montserrat Medium"/>
                <a:ea typeface="Montserrat Medium"/>
                <a:cs typeface="Montserrat Medium"/>
                <a:sym typeface="Montserrat Medium"/>
              </a:rPr>
              <a:t>Ms.</a:t>
            </a:r>
            <a:r>
              <a:rPr lang="en-GB" sz="1400" dirty="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GB" sz="1400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T. </a:t>
            </a:r>
            <a:r>
              <a:rPr lang="en-GB" sz="1400" dirty="0" err="1" smtClean="0">
                <a:latin typeface="Montserrat Medium"/>
                <a:ea typeface="Montserrat Medium"/>
                <a:cs typeface="Montserrat Medium"/>
                <a:sym typeface="Montserrat Medium"/>
              </a:rPr>
              <a:t>Sindhu</a:t>
            </a:r>
            <a:endParaRPr lang="en-GB" sz="14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IN" sz="1400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Surya V</a:t>
            </a:r>
            <a:endParaRPr sz="14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2019202057</a:t>
            </a:r>
            <a:endParaRPr sz="14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dirty="0">
                <a:latin typeface="Montserrat Medium"/>
                <a:ea typeface="Montserrat Medium"/>
                <a:cs typeface="Montserrat Medium"/>
                <a:sym typeface="Montserrat Medium"/>
              </a:rPr>
              <a:t>MCA Regular</a:t>
            </a:r>
            <a:endParaRPr sz="14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0" name="Google Shape;230;p17"/>
          <p:cNvSpPr txBox="1">
            <a:spLocks noGrp="1"/>
          </p:cNvSpPr>
          <p:nvPr>
            <p:ph type="subTitle" idx="1"/>
          </p:nvPr>
        </p:nvSpPr>
        <p:spPr>
          <a:xfrm>
            <a:off x="268100" y="4605100"/>
            <a:ext cx="9099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Batch - 2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1088180" y="197271"/>
            <a:ext cx="3005700" cy="510900"/>
          </a:xfrm>
        </p:spPr>
        <p:txBody>
          <a:bodyPr/>
          <a:lstStyle/>
          <a:p>
            <a:r>
              <a:rPr lang="en-IN" sz="2500" b="1" dirty="0"/>
              <a:t>Audio</a:t>
            </a:r>
            <a:r>
              <a:rPr lang="en-IN" dirty="0" smtClean="0"/>
              <a:t> </a:t>
            </a:r>
            <a:r>
              <a:rPr lang="en-IN" sz="2500" b="1" dirty="0"/>
              <a:t>Features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01" y="340490"/>
            <a:ext cx="4248150" cy="428625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806411" y="1335110"/>
            <a:ext cx="4527933" cy="3808390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en-IN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Acousticness</a:t>
            </a:r>
            <a:endParaRPr lang="en-IN" sz="180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pPr>
              <a:buClr>
                <a:schemeClr val="bg1"/>
              </a:buClr>
            </a:pP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Arousal</a:t>
            </a:r>
          </a:p>
          <a:p>
            <a:pPr>
              <a:buClr>
                <a:schemeClr val="bg1"/>
              </a:buClr>
            </a:pPr>
            <a:r>
              <a:rPr lang="en-IN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Danceability</a:t>
            </a:r>
            <a:endParaRPr lang="en-IN" sz="180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pPr>
              <a:buClr>
                <a:schemeClr val="bg1"/>
              </a:buClr>
            </a:pP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Energy</a:t>
            </a:r>
          </a:p>
          <a:p>
            <a:pPr>
              <a:buClr>
                <a:schemeClr val="bg1"/>
              </a:buClr>
            </a:pP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Liveliness</a:t>
            </a:r>
          </a:p>
          <a:p>
            <a:pPr>
              <a:buClr>
                <a:schemeClr val="bg1"/>
              </a:buClr>
            </a:pP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Loudness</a:t>
            </a:r>
          </a:p>
          <a:p>
            <a:pPr>
              <a:buClr>
                <a:schemeClr val="bg1"/>
              </a:buClr>
            </a:pP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Valence</a:t>
            </a:r>
          </a:p>
          <a:p>
            <a:pPr>
              <a:buClr>
                <a:schemeClr val="bg1"/>
              </a:buClr>
            </a:pP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Tempo </a:t>
            </a:r>
            <a:r>
              <a:rPr lang="en-IN" sz="1800" b="1" dirty="0"/>
              <a:t/>
            </a:r>
            <a:br>
              <a:rPr lang="en-IN" sz="1800" b="1" dirty="0"/>
            </a:br>
            <a:r>
              <a:rPr lang="en-IN" sz="1800" b="1" dirty="0"/>
              <a:t>tempo</a:t>
            </a:r>
            <a:br>
              <a:rPr lang="en-IN" sz="1800" b="1" dirty="0"/>
            </a:br>
            <a:r>
              <a:rPr lang="en-IN" sz="1800" b="1" dirty="0"/>
              <a:t>valence</a:t>
            </a:r>
            <a:br>
              <a:rPr lang="en-IN" sz="1800" b="1" dirty="0"/>
            </a:br>
            <a:endParaRPr lang="en-IN" sz="180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206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500" b="1" dirty="0"/>
              <a:t>Module Based Output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230" y="1126875"/>
            <a:ext cx="6877016" cy="558705"/>
          </a:xfrm>
        </p:spPr>
        <p:txBody>
          <a:bodyPr/>
          <a:lstStyle/>
          <a:p>
            <a:r>
              <a:rPr lang="en-IN" sz="1800" dirty="0">
                <a:latin typeface="Montserrat"/>
                <a:ea typeface="Montserrat"/>
                <a:cs typeface="Montserrat"/>
              </a:rPr>
              <a:t>Trained model for a epoch of 30 and got validation accuracy of 71.8</a:t>
            </a:r>
            <a:r>
              <a:rPr lang="en-IN" sz="1800" dirty="0" smtClean="0">
                <a:latin typeface="Montserrat"/>
                <a:ea typeface="Montserrat"/>
                <a:cs typeface="Montserrat"/>
              </a:rPr>
              <a:t>%. Improved accuracy of 6.8%</a:t>
            </a:r>
            <a:endParaRPr lang="en-IN" sz="1800" dirty="0">
              <a:latin typeface="Montserrat"/>
              <a:ea typeface="Montserrat"/>
              <a:cs typeface="Montserra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3" y="2049137"/>
            <a:ext cx="8353992" cy="280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2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500" b="1" dirty="0"/>
              <a:t>Module Based Output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230" y="1126875"/>
            <a:ext cx="6877016" cy="558705"/>
          </a:xfrm>
        </p:spPr>
        <p:txBody>
          <a:bodyPr/>
          <a:lstStyle/>
          <a:p>
            <a:r>
              <a:rPr lang="en-IN" sz="1800" dirty="0" smtClean="0">
                <a:latin typeface="Montserrat"/>
                <a:ea typeface="Montserrat"/>
                <a:cs typeface="Montserrat"/>
              </a:rPr>
              <a:t>Face Detected when a person appears.</a:t>
            </a:r>
            <a:endParaRPr lang="en-IN" sz="1800" dirty="0">
              <a:latin typeface="Montserrat"/>
              <a:ea typeface="Montserrat"/>
              <a:cs typeface="Montserra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191" y="2203373"/>
            <a:ext cx="3210010" cy="2435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775" y="2154893"/>
            <a:ext cx="3083434" cy="248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5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500" b="1" dirty="0"/>
              <a:t>Module Based Output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230" y="1126875"/>
            <a:ext cx="6877016" cy="558705"/>
          </a:xfrm>
        </p:spPr>
        <p:txBody>
          <a:bodyPr/>
          <a:lstStyle/>
          <a:p>
            <a:r>
              <a:rPr lang="en-IN" sz="1800" dirty="0" smtClean="0">
                <a:latin typeface="Montserrat"/>
                <a:ea typeface="Montserrat"/>
                <a:cs typeface="Montserrat"/>
              </a:rPr>
              <a:t>Website running on </a:t>
            </a:r>
            <a:r>
              <a:rPr lang="en-IN" sz="1800" dirty="0" err="1" smtClean="0">
                <a:latin typeface="Montserrat"/>
                <a:ea typeface="Montserrat"/>
                <a:cs typeface="Montserrat"/>
              </a:rPr>
              <a:t>localhost</a:t>
            </a:r>
            <a:r>
              <a:rPr lang="en-IN" sz="1800" dirty="0" smtClean="0">
                <a:latin typeface="Montserrat"/>
                <a:ea typeface="Montserrat"/>
                <a:cs typeface="Montserrat"/>
              </a:rPr>
              <a:t> with flask server.</a:t>
            </a:r>
            <a:endParaRPr lang="en-IN" sz="1800" dirty="0">
              <a:latin typeface="Montserrat"/>
              <a:ea typeface="Montserrat"/>
              <a:cs typeface="Montserra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02" y="1828800"/>
            <a:ext cx="4781320" cy="31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7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343" name="Google Shape;343;p3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44" name="Google Shape;344;p3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2" name="Google Shape;352;p34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3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55" name="Google Shape;355;p3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9" name="Google Shape;359;p34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3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62" name="Google Shape;362;p3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6" name="Google Shape;366;p34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67" name="Google Shape;367;p3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3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69" name="Google Shape;369;p3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3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74" name="Google Shape;374;p3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" name="Google Shape;375;p3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76" name="Google Shape;376;p3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78" name="Google Shape;378;p34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79" name="Google Shape;379;p3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80" name="Google Shape;380;p3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8" name="Google Shape;388;p34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/>
              <a:t>Table Of Content </a:t>
            </a:r>
            <a:endParaRPr b="1" dirty="0"/>
          </a:p>
        </p:txBody>
      </p:sp>
      <p:sp>
        <p:nvSpPr>
          <p:cNvPr id="236" name="Google Shape;236;p18"/>
          <p:cNvSpPr txBox="1">
            <a:spLocks noGrp="1"/>
          </p:cNvSpPr>
          <p:nvPr>
            <p:ph type="body" idx="1"/>
          </p:nvPr>
        </p:nvSpPr>
        <p:spPr>
          <a:xfrm>
            <a:off x="1308517" y="1074792"/>
            <a:ext cx="4028700" cy="31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Overall </a:t>
            </a:r>
            <a:r>
              <a:rPr lang="en-GB" sz="1200" dirty="0">
                <a:latin typeface="Montserrat Medium"/>
                <a:ea typeface="Montserrat Medium"/>
                <a:cs typeface="Montserrat Medium"/>
                <a:sym typeface="Montserrat Medium"/>
              </a:rPr>
              <a:t>Architecture</a:t>
            </a:r>
            <a:endParaRPr sz="12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dirty="0">
                <a:latin typeface="Montserrat Medium"/>
                <a:ea typeface="Montserrat Medium"/>
                <a:cs typeface="Montserrat Medium"/>
                <a:sym typeface="Montserrat Medium"/>
              </a:rPr>
              <a:t>Modules</a:t>
            </a:r>
            <a:endParaRPr sz="12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dirty="0">
                <a:latin typeface="Montserrat Medium"/>
                <a:ea typeface="Montserrat Medium"/>
                <a:cs typeface="Montserrat Medium"/>
                <a:sym typeface="Montserrat Medium"/>
              </a:rPr>
              <a:t>Output </a:t>
            </a:r>
            <a:r>
              <a:rPr lang="en-GB" sz="1200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Screenshots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Evaluation And Testing</a:t>
            </a:r>
            <a:endParaRPr sz="12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dirty="0">
                <a:latin typeface="Montserrat Medium"/>
                <a:ea typeface="Montserrat Medium"/>
                <a:cs typeface="Montserrat Medium"/>
                <a:sym typeface="Montserrat Medium"/>
              </a:rPr>
              <a:t>References</a:t>
            </a:r>
            <a:endParaRPr sz="12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List of Modules</a:t>
            </a:r>
            <a:endParaRPr b="1" dirty="0"/>
          </a:p>
        </p:txBody>
      </p:sp>
      <p:sp>
        <p:nvSpPr>
          <p:cNvPr id="277" name="Google Shape;277;p24"/>
          <p:cNvSpPr txBox="1">
            <a:spLocks noGrp="1"/>
          </p:cNvSpPr>
          <p:nvPr>
            <p:ph type="body" idx="1"/>
          </p:nvPr>
        </p:nvSpPr>
        <p:spPr>
          <a:xfrm>
            <a:off x="1297500" y="1529550"/>
            <a:ext cx="4403700" cy="23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IN" sz="17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Pre-processing (Image Augmentation)</a:t>
            </a:r>
            <a:endParaRPr sz="1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0" indent="-336550">
              <a:buSzPts val="1700"/>
              <a:buAutoNum type="arabicPeriod"/>
            </a:pPr>
            <a:r>
              <a:rPr lang="en-GB" sz="1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Creating </a:t>
            </a:r>
            <a:r>
              <a:rPr lang="en-GB" sz="17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and </a:t>
            </a:r>
            <a:r>
              <a:rPr lang="en-GB" sz="1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Training </a:t>
            </a:r>
            <a:r>
              <a:rPr lang="en-GB" sz="17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Model</a:t>
            </a:r>
            <a:r>
              <a:rPr lang="en-GB" sz="17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sz="1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Face Detection </a:t>
            </a:r>
            <a:r>
              <a:rPr lang="en-GB" sz="17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from webcam.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Frontend Implementation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IN" sz="17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Backend Implementation</a:t>
            </a:r>
            <a:endParaRPr sz="1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 dirty="0" smtClean="0"/>
              <a:t>Music  meta data extraction.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 dirty="0" smtClean="0"/>
              <a:t>Mapping  music to emotion.</a:t>
            </a:r>
            <a:endParaRPr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1278275" y="143775"/>
            <a:ext cx="37989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Overall Architecture</a:t>
            </a:r>
            <a:r>
              <a:rPr lang="en-GB" dirty="0"/>
              <a:t>	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4" t="13922"/>
          <a:stretch/>
        </p:blipFill>
        <p:spPr>
          <a:xfrm>
            <a:off x="1542362" y="550843"/>
            <a:ext cx="6271352" cy="4427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Lato"/>
                <a:ea typeface="Lato"/>
                <a:cs typeface="Lato"/>
                <a:sym typeface="Lato"/>
              </a:rPr>
              <a:t>Creating and Training Model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23" y="1288973"/>
            <a:ext cx="6687237" cy="311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82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Lato"/>
                <a:ea typeface="Lato"/>
                <a:cs typeface="Lato"/>
              </a:rPr>
              <a:t>Module</a:t>
            </a:r>
            <a:r>
              <a:rPr lang="en-IN" dirty="0" smtClean="0"/>
              <a:t> </a:t>
            </a:r>
            <a:r>
              <a:rPr lang="en-IN" b="1" dirty="0">
                <a:latin typeface="Lato"/>
                <a:ea typeface="Lato"/>
                <a:cs typeface="Lato"/>
              </a:rPr>
              <a:t>Description</a:t>
            </a:r>
            <a:endParaRPr lang="en-IN" b="1" dirty="0">
              <a:latin typeface="Lato"/>
              <a:ea typeface="Lato"/>
              <a:cs typeface="Lat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5466" y="1314162"/>
            <a:ext cx="7038900" cy="2911200"/>
          </a:xfrm>
        </p:spPr>
        <p:txBody>
          <a:bodyPr/>
          <a:lstStyle/>
          <a:p>
            <a:pPr indent="-298450">
              <a:buClr>
                <a:schemeClr val="bg1"/>
              </a:buClr>
              <a:buSzPts val="1100"/>
            </a:pPr>
            <a:r>
              <a:rPr lang="en-IN" sz="1800" dirty="0">
                <a:latin typeface="Montserrat"/>
                <a:ea typeface="Montserrat"/>
                <a:cs typeface="Montserrat"/>
              </a:rPr>
              <a:t>Input Image size = 48*48 </a:t>
            </a:r>
            <a:r>
              <a:rPr lang="en-IN" sz="1800" dirty="0">
                <a:latin typeface="Montserrat"/>
                <a:ea typeface="Montserrat"/>
                <a:cs typeface="Montserrat"/>
              </a:rPr>
              <a:t>grey-scale</a:t>
            </a:r>
            <a:endParaRPr lang="en-IN" sz="1800" dirty="0">
              <a:latin typeface="Montserrat"/>
              <a:ea typeface="Montserrat"/>
              <a:cs typeface="Montserrat"/>
            </a:endParaRPr>
          </a:p>
          <a:p>
            <a:pPr indent="-298450">
              <a:buClr>
                <a:schemeClr val="bg1"/>
              </a:buClr>
              <a:buSzPts val="1100"/>
            </a:pPr>
            <a:r>
              <a:rPr lang="en-IN" sz="1800" dirty="0">
                <a:latin typeface="Montserrat"/>
                <a:ea typeface="Montserrat"/>
                <a:cs typeface="Montserrat"/>
              </a:rPr>
              <a:t>It has four convolutional layers with size doubling every layer from 32.</a:t>
            </a:r>
          </a:p>
          <a:p>
            <a:pPr indent="-298450">
              <a:buClr>
                <a:schemeClr val="bg1"/>
              </a:buClr>
              <a:buSzPts val="1100"/>
            </a:pPr>
            <a:r>
              <a:rPr lang="en-IN" sz="1800" dirty="0">
                <a:latin typeface="Montserrat"/>
                <a:ea typeface="Montserrat"/>
                <a:cs typeface="Montserrat"/>
              </a:rPr>
              <a:t>Each layer has pooling layer of size of 3*3 with </a:t>
            </a:r>
            <a:r>
              <a:rPr lang="en-IN" sz="1800" dirty="0">
                <a:latin typeface="Montserrat"/>
                <a:ea typeface="Montserrat"/>
                <a:cs typeface="Montserrat"/>
              </a:rPr>
              <a:t>max-pooling</a:t>
            </a:r>
            <a:r>
              <a:rPr lang="en-IN" sz="1800" dirty="0">
                <a:latin typeface="Montserrat"/>
                <a:ea typeface="Montserrat"/>
                <a:cs typeface="Montserrat"/>
              </a:rPr>
              <a:t>.</a:t>
            </a:r>
          </a:p>
          <a:p>
            <a:pPr indent="-298450">
              <a:buClr>
                <a:schemeClr val="bg1"/>
              </a:buClr>
              <a:buSzPts val="1100"/>
            </a:pPr>
            <a:r>
              <a:rPr lang="en-IN" sz="1800" dirty="0">
                <a:latin typeface="Montserrat"/>
                <a:ea typeface="Montserrat"/>
                <a:cs typeface="Montserrat"/>
              </a:rPr>
              <a:t>Activation Function used is ‘ELU’</a:t>
            </a:r>
          </a:p>
          <a:p>
            <a:pPr indent="-298450">
              <a:buClr>
                <a:schemeClr val="bg1"/>
              </a:buClr>
              <a:buSzPts val="1100"/>
            </a:pPr>
            <a:r>
              <a:rPr lang="en-IN" sz="1800" dirty="0">
                <a:latin typeface="Montserrat"/>
                <a:ea typeface="Montserrat"/>
                <a:cs typeface="Montserrat"/>
              </a:rPr>
              <a:t>It has two dense or fully-connected layer  with 2304 nodes</a:t>
            </a:r>
          </a:p>
          <a:p>
            <a:pPr indent="-298450">
              <a:buClr>
                <a:schemeClr val="bg1"/>
              </a:buClr>
              <a:buSzPts val="1100"/>
            </a:pPr>
            <a:r>
              <a:rPr lang="en-IN" sz="1800" dirty="0">
                <a:latin typeface="Montserrat"/>
                <a:ea typeface="Montserrat"/>
                <a:cs typeface="Montserrat"/>
              </a:rPr>
              <a:t>Finally we have final dense layer or output layer with 5 nodes classifying  h</a:t>
            </a:r>
            <a:r>
              <a:rPr lang="en-IN" sz="1800" dirty="0">
                <a:latin typeface="Montserrat"/>
                <a:ea typeface="Montserrat"/>
                <a:cs typeface="Montserrat"/>
              </a:rPr>
              <a:t>appy, sad,  angry </a:t>
            </a:r>
            <a:r>
              <a:rPr lang="en-IN" sz="1800" dirty="0">
                <a:latin typeface="Montserrat"/>
                <a:ea typeface="Montserrat"/>
                <a:cs typeface="Montserrat"/>
              </a:rPr>
              <a:t>etc..</a:t>
            </a:r>
          </a:p>
          <a:p>
            <a:pPr indent="-336550">
              <a:buSzPts val="1700"/>
              <a:buFont typeface="Lato"/>
              <a:buAutoNum type="arabicPeriod"/>
            </a:pPr>
            <a:endParaRPr lang="en-IN" sz="17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1873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latin typeface="Lato"/>
                <a:ea typeface="Lato"/>
                <a:cs typeface="Lato"/>
                <a:sym typeface="Lato"/>
              </a:rPr>
              <a:t>Face Detection</a:t>
            </a:r>
            <a:endParaRPr sz="25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535" y="0"/>
            <a:ext cx="3938585" cy="51435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683045" y="1233889"/>
            <a:ext cx="3448280" cy="3305060"/>
          </a:xfrm>
          <a:solidFill>
            <a:schemeClr val="tx1"/>
          </a:solidFill>
        </p:spPr>
        <p:txBody>
          <a:bodyPr/>
          <a:lstStyle/>
          <a:p>
            <a:pPr>
              <a:buClr>
                <a:schemeClr val="bg1"/>
              </a:buClr>
            </a:pP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Input a video</a:t>
            </a:r>
          </a:p>
          <a:p>
            <a:pPr>
              <a:buClr>
                <a:schemeClr val="bg1"/>
              </a:buClr>
            </a:pP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Extract frame</a:t>
            </a:r>
          </a:p>
          <a:p>
            <a:pPr>
              <a:buClr>
                <a:schemeClr val="bg1"/>
              </a:buClr>
            </a:pP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Convert the frame into </a:t>
            </a:r>
            <a:r>
              <a:rPr lang="en-IN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grey-scale </a:t>
            </a:r>
            <a:endParaRPr lang="en-IN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bg1"/>
              </a:buClr>
            </a:pP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Apply Haar-cascade filter to detect edge, line etc.</a:t>
            </a:r>
          </a:p>
          <a:p>
            <a:pPr>
              <a:buClr>
                <a:schemeClr val="bg1"/>
              </a:buClr>
            </a:pP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Normalize face image size after detecting</a:t>
            </a:r>
          </a:p>
          <a:p>
            <a:pPr>
              <a:buClr>
                <a:schemeClr val="bg1"/>
              </a:buClr>
            </a:pP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Draw bounding box on the detected face.</a:t>
            </a:r>
          </a:p>
          <a:p>
            <a:pPr>
              <a:buClr>
                <a:schemeClr val="bg1"/>
              </a:buClr>
            </a:pPr>
            <a:endParaRPr lang="en-IN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IN" dirty="0" smtClean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IN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>
            <a:spLocks noGrp="1"/>
          </p:cNvSpPr>
          <p:nvPr>
            <p:ph type="title" idx="2"/>
          </p:nvPr>
        </p:nvSpPr>
        <p:spPr>
          <a:xfrm>
            <a:off x="1208166" y="140011"/>
            <a:ext cx="3182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dirty="0" smtClean="0"/>
              <a:t>Web Development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05" y="0"/>
            <a:ext cx="4000839" cy="51435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6440" y="1259076"/>
            <a:ext cx="4010138" cy="3775633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Initiate Web cam to capture the video of the user</a:t>
            </a:r>
          </a:p>
          <a:p>
            <a:pPr>
              <a:buClr>
                <a:schemeClr val="bg1"/>
              </a:buClr>
            </a:pP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Detect face and predict the emotion using model file stored in the </a:t>
            </a:r>
            <a:r>
              <a:rPr lang="en-IN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server.</a:t>
            </a:r>
            <a:endParaRPr lang="en-IN" sz="180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pPr>
              <a:buClr>
                <a:schemeClr val="bg1"/>
              </a:buClr>
            </a:pP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Redirect to the playlist page based on emotion</a:t>
            </a:r>
          </a:p>
          <a:p>
            <a:pPr>
              <a:buClr>
                <a:schemeClr val="bg1"/>
              </a:buClr>
            </a:pP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Retrieve list of songs from the classified song data and render the content in html</a:t>
            </a:r>
          </a:p>
          <a:p>
            <a:pPr marL="158750" indent="0">
              <a:buClr>
                <a:schemeClr val="bg1"/>
              </a:buClr>
              <a:buNone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>
            <a:spLocks noGrp="1"/>
          </p:cNvSpPr>
          <p:nvPr>
            <p:ph type="title" idx="2"/>
          </p:nvPr>
        </p:nvSpPr>
        <p:spPr>
          <a:xfrm>
            <a:off x="948773" y="132203"/>
            <a:ext cx="38073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dirty="0" smtClean="0"/>
              <a:t>Music Emotion Classification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02" y="0"/>
            <a:ext cx="3859184" cy="514350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0" y="1204285"/>
            <a:ext cx="4527933" cy="3808390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Retrieve songs from playlist using </a:t>
            </a:r>
            <a:r>
              <a:rPr lang="en-IN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spotify</a:t>
            </a: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IN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api</a:t>
            </a:r>
            <a:endParaRPr lang="en-IN" sz="180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  <a:p>
            <a:pPr>
              <a:buClr>
                <a:schemeClr val="bg1"/>
              </a:buClr>
            </a:pP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Retrieve metadata of each song</a:t>
            </a:r>
          </a:p>
          <a:p>
            <a:pPr>
              <a:buClr>
                <a:schemeClr val="bg1"/>
              </a:buClr>
            </a:pPr>
            <a:r>
              <a:rPr lang="en-IN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Pre-process </a:t>
            </a: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data to remove unwanted and null entries.</a:t>
            </a:r>
          </a:p>
          <a:p>
            <a:pPr>
              <a:buClr>
                <a:schemeClr val="bg1"/>
              </a:buClr>
            </a:pP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Label data using </a:t>
            </a:r>
            <a:r>
              <a:rPr lang="en-IN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Tayer’s</a:t>
            </a: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 mood model and group songs.</a:t>
            </a:r>
          </a:p>
          <a:p>
            <a:pPr>
              <a:buClr>
                <a:schemeClr val="bg1"/>
              </a:buClr>
            </a:pP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Split the data to train and test the model using classifier like random forest etc..</a:t>
            </a:r>
          </a:p>
          <a:p>
            <a:pPr>
              <a:buClr>
                <a:schemeClr val="bg1"/>
              </a:buClr>
            </a:pPr>
            <a:r>
              <a:rPr lang="en-I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Evaluate the model.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3715</TotalTime>
  <Words>336</Words>
  <Application>Microsoft Office PowerPoint</Application>
  <PresentationFormat>On-screen Show (16:9)</PresentationFormat>
  <Paragraphs>66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Montserrat</vt:lpstr>
      <vt:lpstr>Montserrat Medium</vt:lpstr>
      <vt:lpstr>M PLUS Rounded 1c</vt:lpstr>
      <vt:lpstr>Lato</vt:lpstr>
      <vt:lpstr>Focus</vt:lpstr>
      <vt:lpstr>EMOTION BASED MUSIC PLAYBACK SYSTEM</vt:lpstr>
      <vt:lpstr>Table Of Content </vt:lpstr>
      <vt:lpstr>List of Modules</vt:lpstr>
      <vt:lpstr>Overall Architecture </vt:lpstr>
      <vt:lpstr>Creating and Training Model</vt:lpstr>
      <vt:lpstr>Module Description</vt:lpstr>
      <vt:lpstr>Face Detection </vt:lpstr>
      <vt:lpstr>Web Development</vt:lpstr>
      <vt:lpstr>Music Emotion Classification</vt:lpstr>
      <vt:lpstr>Audio Features </vt:lpstr>
      <vt:lpstr>Module Based Output </vt:lpstr>
      <vt:lpstr>Module Based Output </vt:lpstr>
      <vt:lpstr>Module Based Output 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AUTOMATION REPORT</dc:title>
  <dc:creator>surya venkatesan</dc:creator>
  <cp:lastModifiedBy>surya venkatesan</cp:lastModifiedBy>
  <cp:revision>35</cp:revision>
  <dcterms:modified xsi:type="dcterms:W3CDTF">2022-05-31T00:34:59Z</dcterms:modified>
</cp:coreProperties>
</file>